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97" r:id="rId6"/>
    <p:sldMasterId id="2147483684" r:id="rId7"/>
    <p:sldMasterId id="2147483699" r:id="rId8"/>
  </p:sldMasterIdLst>
  <p:notesMasterIdLst>
    <p:notesMasterId r:id="rId20"/>
  </p:notesMasterIdLst>
  <p:handoutMasterIdLst>
    <p:handoutMasterId r:id="rId21"/>
  </p:handoutMasterIdLst>
  <p:sldIdLst>
    <p:sldId id="259" r:id="rId9"/>
    <p:sldId id="261" r:id="rId10"/>
    <p:sldId id="267" r:id="rId11"/>
    <p:sldId id="260" r:id="rId12"/>
    <p:sldId id="268" r:id="rId13"/>
    <p:sldId id="263" r:id="rId14"/>
    <p:sldId id="269" r:id="rId15"/>
    <p:sldId id="266" r:id="rId16"/>
    <p:sldId id="270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93" autoAdjust="0"/>
  </p:normalViewPr>
  <p:slideViewPr>
    <p:cSldViewPr snapToGrid="0">
      <p:cViewPr>
        <p:scale>
          <a:sx n="125" d="100"/>
          <a:sy n="125" d="100"/>
        </p:scale>
        <p:origin x="546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23:28:24.685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1380 323 24575,'-1'-1'0,"0"0"0,0 0 0,-1-1 0,1 1 0,0 1 0,-1-1 0,1 0 0,-1 0 0,1 1 0,-1-1 0,0 0 0,1 1 0,-1 0 0,0-1 0,1 1 0,-1 0 0,0 0 0,-2 0 0,1-1 0,-37-2 0,-1 2 0,1 1 0,-41 6 0,0 0 0,6-3 0,1 4 0,-74 16 0,113-15 0,0 2 0,1 1 0,0 1 0,1 2 0,1 2 0,-38 23 0,41-19 0,0 2 0,1 1 0,2 0 0,-40 47 0,-77 122 0,116-151 0,1 1 0,3 0 0,-21 52 0,33-65 0,2-1 0,1 1 0,1 1 0,1-1 0,2 1 0,-1 40 0,4-39 0,0 13 0,7 75 0,-5-113 0,1 0 0,0-1 0,0 1 0,0-1 0,1 0 0,0 0 0,0 0 0,0 0 0,0 0 0,1-1 0,0 1 0,0-1 0,0 0 0,0 0 0,1-1 0,8 6 0,5 3 0,0-2 0,1 0 0,29 10 0,18 2 0,0-2 0,1-4 0,114 13 0,214-3 0,543-26 0,-631-19 0,318-62 0,-507 61 0,-1-6 0,224-80 0,-330 102 0,0-1 0,1-1 0,-1 0 0,-1 0 0,0-1 0,0 0 0,11-10 0,-17 12 0,0 1 0,-1-1 0,0 0 0,1 0 0,-2 0 0,1 0 0,0-1 0,-1 1 0,0-1 0,-1 1 0,1-1 0,-1 0 0,0 0 0,0 0 0,-1 0 0,0-10 0,-1 2 0,-1 0 0,0 0 0,-1 0 0,-1 0 0,0 1 0,-1-1 0,0 1 0,-1 0 0,0 1 0,-1-1 0,-1 1 0,0 1 0,0 0 0,-1 0 0,-12-11 0,-18-16 0,-2 2 0,-70-47 0,19 22 0,-2 4 0,-198-86 0,-222-48 0,219 86 0,-633-229-1365,798 290-5461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77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24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F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222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0B4D7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775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250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563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131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644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946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92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F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0B4D7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jpe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C46A45C-5953-8879-B966-30127F5A56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4D0A8B-3CA5-5365-50D9-FCC3B0592A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6104859"/>
            <a:ext cx="2899746" cy="6761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E6A0D6-1261-6B4C-2140-F642D59FCB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07" y="275978"/>
            <a:ext cx="1678584" cy="175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EE7E2BD-999D-78D7-A4DB-19B910DF5C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38331E3-FAB8-5059-CE19-AB86208583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604800-44BF-486D-B925-18BBB9401B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7F5571-F38A-71DF-52AD-C57453A290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36" y="209206"/>
            <a:ext cx="982687" cy="10298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4AA3AE8-16E8-F345-247E-3F1552A33E1D}"/>
              </a:ext>
            </a:extLst>
          </p:cNvPr>
          <p:cNvGrpSpPr/>
          <p:nvPr userDrawn="1"/>
        </p:nvGrpSpPr>
        <p:grpSpPr>
          <a:xfrm>
            <a:off x="10074235" y="4645453"/>
            <a:ext cx="2090058" cy="2211821"/>
            <a:chOff x="10074235" y="4430010"/>
            <a:chExt cx="2090058" cy="2211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F135FEB-D33A-6BA7-095F-A0DCE029BA52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526651AD-822B-9FF5-A9E3-671CDF2396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EF31CF-F5A4-5B77-0DE7-DF382A132B2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Scan to get deck content</a:t>
                </a:r>
              </a:p>
            </p:txBody>
          </p:sp>
          <p:cxnSp>
            <p:nvCxnSpPr>
              <p:cNvPr id="12" name="Curved Connector 16">
                <a:extLst>
                  <a:ext uri="{FF2B5EF4-FFF2-40B4-BE49-F238E27FC236}">
                    <a16:creationId xmlns:a16="http://schemas.microsoft.com/office/drawing/2014/main" id="{3684D1E4-8F77-627B-7DDE-16E3D12325CE}"/>
                  </a:ext>
                </a:extLst>
              </p:cNvPr>
              <p:cNvCxnSpPr>
                <a:cxnSpLocks/>
                <a:stCxn id="11" idx="1"/>
                <a:endCxn id="8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solidFill>
                  <a:schemeClr val="bg1"/>
                </a:solidFill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57B883-BA88-68EA-868B-42AC86A011E8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EE7E2BD-999D-78D7-A4DB-19B910DF5C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38331E3-FAB8-5059-CE19-AB86208583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604800-44BF-486D-B925-18BBB9401B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7F5571-F38A-71DF-52AD-C57453A290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36" y="209206"/>
            <a:ext cx="982687" cy="10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9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2A758BE-089D-7547-2C48-E3747B1A6E1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24B1977-A411-6BB0-9E72-D0DFB3958F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03" y="195659"/>
            <a:ext cx="982687" cy="1029891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ED5685-EF10-8941-B736-8999D085E4B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C17F86F8-C5FF-5DCA-542D-3195BDA28DE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83E63341-FC76-ABFE-04A3-FF6A249B2FB4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9ED040-4B13-0E9E-9614-11D10683665E}"/>
              </a:ext>
            </a:extLst>
          </p:cNvPr>
          <p:cNvGrpSpPr/>
          <p:nvPr userDrawn="1"/>
        </p:nvGrpSpPr>
        <p:grpSpPr>
          <a:xfrm>
            <a:off x="10074235" y="4645453"/>
            <a:ext cx="2090058" cy="2211821"/>
            <a:chOff x="10074235" y="4430010"/>
            <a:chExt cx="2090058" cy="2211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FE66F6-9CAE-5EA2-9313-056DFB23A7A2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02AE5661-0D28-AEC6-383E-792054980E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31FF10-EB69-C4CE-88FE-30EB262A3E9A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Scan to get deck content</a:t>
                </a:r>
              </a:p>
            </p:txBody>
          </p:sp>
          <p:cxnSp>
            <p:nvCxnSpPr>
              <p:cNvPr id="14" name="Curved Connector 16">
                <a:extLst>
                  <a:ext uri="{FF2B5EF4-FFF2-40B4-BE49-F238E27FC236}">
                    <a16:creationId xmlns:a16="http://schemas.microsoft.com/office/drawing/2014/main" id="{CC1DBA2F-84A5-B8C9-2D51-14423FAE29A1}"/>
                  </a:ext>
                </a:extLst>
              </p:cNvPr>
              <p:cNvCxnSpPr>
                <a:cxnSpLocks/>
                <a:stCxn id="13" idx="1"/>
                <a:endCxn id="10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solidFill>
                  <a:schemeClr val="bg1"/>
                </a:solidFill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C8F73E-8D7A-2CF9-9CC2-B574C95803A9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00B0F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2A758BE-089D-7547-2C48-E3747B1A6E1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24B1977-A411-6BB0-9E72-D0DFB3958F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03" y="195659"/>
            <a:ext cx="982687" cy="1029891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ED5685-EF10-8941-B736-8999D085E4B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C17F86F8-C5FF-5DCA-542D-3195BDA28DE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83E63341-FC76-ABFE-04A3-FF6A249B2FB4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</p:spTree>
    <p:extLst>
      <p:ext uri="{BB962C8B-B14F-4D97-AF65-F5344CB8AC3E}">
        <p14:creationId xmlns:p14="http://schemas.microsoft.com/office/powerpoint/2010/main" val="318598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00B0F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chemeClr val="bg1"/>
                </a:solidFill>
              </a:rPr>
              <a:t>Introduction to CI/CD Pipelines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00B0F0"/>
                </a:solidFill>
              </a:rPr>
              <a:t>Adam Cook</a:t>
            </a:r>
            <a:endParaRPr lang="en-GB" b="1" i="1" dirty="0">
              <a:solidFill>
                <a:srgbClr val="00B0F0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dist="12700" dir="12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B0F0"/>
                </a:solidFill>
              </a:rPr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2C9BB8-4681-CE1B-68C1-1580FBF98730}"/>
              </a:ext>
            </a:extLst>
          </p:cNvPr>
          <p:cNvSpPr/>
          <p:nvPr/>
        </p:nvSpPr>
        <p:spPr>
          <a:xfrm>
            <a:off x="947057" y="2396986"/>
            <a:ext cx="10249678" cy="31080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6" r="33059"/>
          <a:stretch/>
        </p:blipFill>
        <p:spPr>
          <a:xfrm>
            <a:off x="2647563" y="2486426"/>
            <a:ext cx="3122059" cy="28800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bg1"/>
                </a:solidFill>
              </a:rPr>
              <a:t>Many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thanks</a:t>
            </a:r>
            <a:r>
              <a:rPr lang="fr-FR" sz="4000" b="1" dirty="0">
                <a:solidFill>
                  <a:schemeClr val="bg1"/>
                </a:solidFill>
              </a:rPr>
              <a:t> to </a:t>
            </a:r>
            <a:r>
              <a:rPr lang="fr-FR" sz="4000" b="1" dirty="0" err="1">
                <a:solidFill>
                  <a:schemeClr val="bg1"/>
                </a:solidFill>
              </a:rPr>
              <a:t>our</a:t>
            </a:r>
            <a:r>
              <a:rPr lang="fr-FR" sz="4000" b="1" dirty="0">
                <a:solidFill>
                  <a:schemeClr val="bg1"/>
                </a:solidFill>
              </a:rPr>
              <a:t> sponsors!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491D86D-0DB3-80B4-D474-91F8617C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3166135"/>
            <a:ext cx="2227007" cy="15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Adam Cook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3" y="1852863"/>
            <a:ext cx="839175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Customer Engineer @ Patch My PC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PowerShell, </a:t>
            </a:r>
            <a:r>
              <a:rPr lang="en-US" sz="3600" dirty="0" err="1">
                <a:solidFill>
                  <a:schemeClr val="bg1"/>
                </a:solidFill>
              </a:rPr>
              <a:t>ConfigMgr</a:t>
            </a:r>
            <a:r>
              <a:rPr lang="en-US" sz="3600" dirty="0">
                <a:solidFill>
                  <a:schemeClr val="bg1"/>
                </a:solidFill>
              </a:rPr>
              <a:t>, and Azure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PowerShell Southampton (pssouth.co.uk)</a:t>
            </a:r>
          </a:p>
        </p:txBody>
      </p:sp>
      <p:pic>
        <p:nvPicPr>
          <p:cNvPr id="4" name="Picture 3" descr="A person sitting at a table&#10;&#10;Description automatically generated">
            <a:extLst>
              <a:ext uri="{FF2B5EF4-FFF2-40B4-BE49-F238E27FC236}">
                <a16:creationId xmlns:a16="http://schemas.microsoft.com/office/drawing/2014/main" id="{164A9BBA-B82D-52BB-5FA6-5CE333DF9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9" y="263237"/>
            <a:ext cx="2989165" cy="2989165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 to CI/CD Pipelines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6D3B57-1A5D-528A-9D6C-65445C70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Continuous Integration </a:t>
            </a:r>
            <a:r>
              <a:rPr lang="en-US" dirty="0"/>
              <a:t>and </a:t>
            </a:r>
            <a:r>
              <a:rPr lang="en-US" b="1" dirty="0"/>
              <a:t>Continuous Deployment </a:t>
            </a:r>
            <a:r>
              <a:rPr lang="en-US" dirty="0"/>
              <a:t>or </a:t>
            </a:r>
            <a:r>
              <a:rPr lang="en-US" b="1" dirty="0"/>
              <a:t>Continuous Delivery</a:t>
            </a:r>
            <a:endParaRPr lang="en-GB" b="1" dirty="0"/>
          </a:p>
          <a:p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BF642-3C8F-3D8C-9344-3A785270E455}"/>
              </a:ext>
            </a:extLst>
          </p:cNvPr>
          <p:cNvSpPr/>
          <p:nvPr/>
        </p:nvSpPr>
        <p:spPr>
          <a:xfrm>
            <a:off x="3276600" y="3008620"/>
            <a:ext cx="8395382" cy="2947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cs typeface="Courier New" panose="02070309020205020404" pitchFamily="49" charset="0"/>
              </a:rPr>
              <a:t>Pipeline</a:t>
            </a:r>
            <a:endParaRPr lang="en-GB" sz="4000" b="1" dirty="0"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AF8B3F-1242-DFED-A147-3AAC885081FE}"/>
              </a:ext>
            </a:extLst>
          </p:cNvPr>
          <p:cNvSpPr/>
          <p:nvPr/>
        </p:nvSpPr>
        <p:spPr>
          <a:xfrm>
            <a:off x="3406140" y="3795023"/>
            <a:ext cx="5034856" cy="2095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b="1" dirty="0">
                <a:cs typeface="Courier New" panose="02070309020205020404" pitchFamily="49" charset="0"/>
              </a:rPr>
              <a:t>CI</a:t>
            </a:r>
            <a:endParaRPr lang="en-GB" sz="3600" b="1" dirty="0"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216082-6742-28CF-91F9-F25786EDE6CB}"/>
              </a:ext>
            </a:extLst>
          </p:cNvPr>
          <p:cNvSpPr/>
          <p:nvPr/>
        </p:nvSpPr>
        <p:spPr>
          <a:xfrm>
            <a:off x="8625803" y="3795023"/>
            <a:ext cx="2912804" cy="2095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b="1" dirty="0">
                <a:cs typeface="Courier New" panose="02070309020205020404" pitchFamily="49" charset="0"/>
              </a:rPr>
              <a:t>CD</a:t>
            </a:r>
            <a:endParaRPr lang="en-GB" sz="3600" b="1" dirty="0"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3916D-4C6F-205B-2FA8-8CB8397FC50A}"/>
              </a:ext>
            </a:extLst>
          </p:cNvPr>
          <p:cNvSpPr txBox="1"/>
          <p:nvPr/>
        </p:nvSpPr>
        <p:spPr>
          <a:xfrm>
            <a:off x="433997" y="4160391"/>
            <a:ext cx="2499993" cy="181588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Make change to code, check into source control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1B2A5A-3182-669D-F132-D67432AA40EB}"/>
              </a:ext>
            </a:extLst>
          </p:cNvPr>
          <p:cNvSpPr txBox="1"/>
          <p:nvPr/>
        </p:nvSpPr>
        <p:spPr>
          <a:xfrm>
            <a:off x="3670971" y="4396129"/>
            <a:ext cx="1986977" cy="134440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4000" b="1" dirty="0"/>
              <a:t>Build</a:t>
            </a:r>
            <a:endParaRPr lang="en-GB" sz="40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EA6C13-8040-C9B2-8D81-B945F9427276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8540909" y="2877209"/>
            <a:ext cx="0" cy="17817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3EA10EA-2388-8D5D-B879-F805593514D7}"/>
              </a:ext>
            </a:extLst>
          </p:cNvPr>
          <p:cNvSpPr txBox="1"/>
          <p:nvPr/>
        </p:nvSpPr>
        <p:spPr>
          <a:xfrm>
            <a:off x="7440229" y="2415544"/>
            <a:ext cx="2201360" cy="461665"/>
          </a:xfrm>
          <a:prstGeom prst="rect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400" b="1" dirty="0"/>
              <a:t>Approval</a:t>
            </a:r>
            <a:endParaRPr lang="en-GB" sz="2400" b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C0D855-D80D-4BE8-3CD8-50D47276712A}"/>
              </a:ext>
            </a:extLst>
          </p:cNvPr>
          <p:cNvCxnSpPr>
            <a:cxnSpLocks/>
          </p:cNvCxnSpPr>
          <p:nvPr/>
        </p:nvCxnSpPr>
        <p:spPr>
          <a:xfrm>
            <a:off x="1666788" y="2823209"/>
            <a:ext cx="3619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6D354E8-2C00-5E1A-591B-E3169DC24CC8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5472013" y="2646377"/>
            <a:ext cx="1968216" cy="176832"/>
          </a:xfrm>
          <a:prstGeom prst="curvedConnector3">
            <a:avLst>
              <a:gd name="adj1" fmla="val 50000"/>
            </a:avLst>
          </a:prstGeom>
          <a:ln w="698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39205A-2681-DEEC-EAD7-662780634AD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2933990" y="5068332"/>
            <a:ext cx="7369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C4D734D-93E3-566C-1E5C-81F70E7F7AEE}"/>
              </a:ext>
            </a:extLst>
          </p:cNvPr>
          <p:cNvSpPr txBox="1"/>
          <p:nvPr/>
        </p:nvSpPr>
        <p:spPr>
          <a:xfrm>
            <a:off x="6156439" y="4396131"/>
            <a:ext cx="1986977" cy="134440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4000" b="1" dirty="0"/>
              <a:t>Test</a:t>
            </a:r>
            <a:endParaRPr lang="en-GB" sz="40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AFB934-4774-F678-7E6E-664054AD0308}"/>
              </a:ext>
            </a:extLst>
          </p:cNvPr>
          <p:cNvCxnSpPr>
            <a:cxnSpLocks/>
          </p:cNvCxnSpPr>
          <p:nvPr/>
        </p:nvCxnSpPr>
        <p:spPr>
          <a:xfrm>
            <a:off x="5682776" y="5068331"/>
            <a:ext cx="507558" cy="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B5EEB21-7624-9DA5-6486-EB961CE17DED}"/>
              </a:ext>
            </a:extLst>
          </p:cNvPr>
          <p:cNvSpPr txBox="1"/>
          <p:nvPr/>
        </p:nvSpPr>
        <p:spPr>
          <a:xfrm>
            <a:off x="9100207" y="4396129"/>
            <a:ext cx="1986977" cy="134440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/>
              <a:t>Deploy to production</a:t>
            </a:r>
            <a:endParaRPr lang="en-GB" sz="5400" b="1" dirty="0">
              <a:effectLst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5E5CC2-3740-7890-A79F-70F326205296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8171319" y="5068328"/>
            <a:ext cx="928888" cy="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5B05F16-5F64-7988-C3F1-4EDD3D27C5DF}"/>
                  </a:ext>
                </a:extLst>
              </p14:cNvPr>
              <p14:cNvContentPartPr/>
              <p14:nvPr/>
            </p14:nvContentPartPr>
            <p14:xfrm>
              <a:off x="7978436" y="4658951"/>
              <a:ext cx="1269000" cy="6192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5B05F16-5F64-7988-C3F1-4EDD3D27C5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2876" y="4633391"/>
                <a:ext cx="1319400" cy="669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31239AB-CC86-F46A-F7FD-56386DBAD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520" y="661010"/>
            <a:ext cx="8962978" cy="5481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B667D7-7E5A-A7ED-8D4B-5E2957087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520" y="663380"/>
            <a:ext cx="8964000" cy="5481830"/>
          </a:xfrm>
          <a:prstGeom prst="rect">
            <a:avLst/>
          </a:prstGeom>
        </p:spPr>
      </p:pic>
      <p:pic>
        <p:nvPicPr>
          <p:cNvPr id="10" name="2023-03-02_10-57-57">
            <a:hlinkClick r:id="" action="ppaction://media"/>
            <a:extLst>
              <a:ext uri="{FF2B5EF4-FFF2-40B4-BE49-F238E27FC236}">
                <a16:creationId xmlns:a16="http://schemas.microsoft.com/office/drawing/2014/main" id="{6F219417-F200-105C-EE8D-63A04D1A6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20009" y="666282"/>
            <a:ext cx="8964000" cy="54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0" grpId="0" animBg="1"/>
      <p:bldP spid="38" grpId="0" animBg="1"/>
      <p:bldP spid="53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Huh GIF - Why Huh But Why GIFs">
            <a:extLst>
              <a:ext uri="{FF2B5EF4-FFF2-40B4-BE49-F238E27FC236}">
                <a16:creationId xmlns:a16="http://schemas.microsoft.com/office/drawing/2014/main" id="{C9BCFE8C-5C22-B94A-5D10-1B991B647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2378" y="1684621"/>
            <a:ext cx="6227244" cy="34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60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2975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Feel liberated</a:t>
            </a:r>
          </a:p>
          <a:p>
            <a:pPr lvl="1"/>
            <a:r>
              <a:rPr lang="en-GB" i="1" dirty="0"/>
              <a:t>“What’s the next version number?”</a:t>
            </a:r>
          </a:p>
          <a:p>
            <a:pPr lvl="1"/>
            <a:r>
              <a:rPr lang="en-GB" i="1" dirty="0"/>
              <a:t>“!@#?, I forgot the release notes”</a:t>
            </a:r>
          </a:p>
          <a:p>
            <a:pPr lvl="1"/>
            <a:r>
              <a:rPr lang="en-GB" i="1" dirty="0"/>
              <a:t>“How do I use Publish-Module again?”</a:t>
            </a:r>
          </a:p>
          <a:p>
            <a:pPr lvl="1"/>
            <a:r>
              <a:rPr lang="en-GB" i="1" dirty="0"/>
              <a:t>“What tests do I need to do again?”</a:t>
            </a:r>
          </a:p>
          <a:p>
            <a:r>
              <a:rPr lang="en-GB" dirty="0"/>
              <a:t>Reduce risk of abandonment </a:t>
            </a:r>
          </a:p>
          <a:p>
            <a:r>
              <a:rPr lang="en-GB" dirty="0"/>
              <a:t>You’ve automated </a:t>
            </a:r>
            <a:r>
              <a:rPr lang="en-GB" i="1" dirty="0"/>
              <a:t>something</a:t>
            </a:r>
            <a:r>
              <a:rPr lang="en-GB" dirty="0"/>
              <a:t>, so automate deployment!</a:t>
            </a:r>
          </a:p>
          <a:p>
            <a:r>
              <a:rPr lang="en-GB" dirty="0"/>
              <a:t>Consistent artefacts </a:t>
            </a:r>
          </a:p>
          <a:p>
            <a:r>
              <a:rPr lang="en-GB" dirty="0"/>
              <a:t>Lower the barrier for contribution</a:t>
            </a:r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Services – “CI runners”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GitHub Actions</a:t>
            </a:r>
          </a:p>
          <a:p>
            <a:r>
              <a:rPr lang="en-GB" dirty="0"/>
              <a:t>Azure DevOps Pipelines</a:t>
            </a:r>
          </a:p>
          <a:p>
            <a:r>
              <a:rPr lang="en-GB" dirty="0"/>
              <a:t>Harness.io</a:t>
            </a:r>
          </a:p>
          <a:p>
            <a:r>
              <a:rPr lang="en-GB" dirty="0"/>
              <a:t>Octopus Deploy (?)</a:t>
            </a:r>
          </a:p>
          <a:p>
            <a:r>
              <a:rPr lang="en-GB" dirty="0"/>
              <a:t>Jenkins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ABE1F-F2D6-5989-10C5-0F7E4E652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56" y="3996309"/>
            <a:ext cx="3240000" cy="19019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408880-BA18-D3F3-C6A1-EFDD50C67253}"/>
              </a:ext>
            </a:extLst>
          </p:cNvPr>
          <p:cNvGrpSpPr/>
          <p:nvPr/>
        </p:nvGrpSpPr>
        <p:grpSpPr>
          <a:xfrm>
            <a:off x="7249673" y="1790108"/>
            <a:ext cx="2594565" cy="2071264"/>
            <a:chOff x="4643657" y="2637264"/>
            <a:chExt cx="2594565" cy="2071264"/>
          </a:xfrm>
        </p:grpSpPr>
        <p:pic>
          <p:nvPicPr>
            <p:cNvPr id="2050" name="Picture 2" descr="QR code">
              <a:extLst>
                <a:ext uri="{FF2B5EF4-FFF2-40B4-BE49-F238E27FC236}">
                  <a16:creationId xmlns:a16="http://schemas.microsoft.com/office/drawing/2014/main" id="{81770B3B-3902-1A8D-EF64-88D336ED6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340" y="2637264"/>
              <a:ext cx="1735200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4EDBD5-E5B1-09EC-4D90-863437A21971}"/>
                </a:ext>
              </a:extLst>
            </p:cNvPr>
            <p:cNvSpPr txBox="1"/>
            <p:nvPr/>
          </p:nvSpPr>
          <p:spPr>
            <a:xfrm>
              <a:off x="4643657" y="4369974"/>
              <a:ext cx="259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0" dirty="0">
                  <a:solidFill>
                    <a:schemeClr val="bg1"/>
                  </a:solidFill>
                  <a:effectLst/>
                  <a:latin typeface="system-ui"/>
                </a:rPr>
                <a:t>acook.io/2020githubactions</a:t>
              </a:r>
              <a:endParaRPr 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C1A5997-46E3-505B-44A7-B50B4813409E}"/>
              </a:ext>
            </a:extLst>
          </p:cNvPr>
          <p:cNvCxnSpPr>
            <a:cxnSpLocks/>
            <a:endCxn id="2050" idx="1"/>
          </p:cNvCxnSpPr>
          <p:nvPr/>
        </p:nvCxnSpPr>
        <p:spPr>
          <a:xfrm>
            <a:off x="4103077" y="2086708"/>
            <a:ext cx="3576279" cy="5710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8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Community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Pester</a:t>
            </a:r>
          </a:p>
          <a:p>
            <a:r>
              <a:rPr lang="en-GB" dirty="0" err="1"/>
              <a:t>PSScriptAnalyzer</a:t>
            </a:r>
            <a:endParaRPr lang="en-GB" dirty="0"/>
          </a:p>
          <a:p>
            <a:r>
              <a:rPr lang="en-GB" dirty="0" err="1"/>
              <a:t>InvokeBuild</a:t>
            </a:r>
            <a:endParaRPr lang="en-GB" dirty="0"/>
          </a:p>
          <a:p>
            <a:r>
              <a:rPr lang="en-GB" dirty="0" err="1"/>
              <a:t>psake</a:t>
            </a:r>
            <a:r>
              <a:rPr lang="en-GB" dirty="0"/>
              <a:t> </a:t>
            </a:r>
          </a:p>
          <a:p>
            <a:r>
              <a:rPr lang="en-GB" dirty="0" err="1"/>
              <a:t>ModuleBuilder</a:t>
            </a:r>
            <a:endParaRPr lang="en-GB" dirty="0"/>
          </a:p>
          <a:p>
            <a:r>
              <a:rPr lang="en-GB" dirty="0"/>
              <a:t>Sampler</a:t>
            </a:r>
          </a:p>
          <a:p>
            <a:r>
              <a:rPr lang="en-GB" dirty="0" err="1"/>
              <a:t>platyPS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2EA396-873E-3887-1BD4-56D2D842A1AA}"/>
              </a:ext>
            </a:extLst>
          </p:cNvPr>
          <p:cNvGrpSpPr/>
          <p:nvPr/>
        </p:nvGrpSpPr>
        <p:grpSpPr>
          <a:xfrm>
            <a:off x="7365216" y="1825625"/>
            <a:ext cx="2228734" cy="2073266"/>
            <a:chOff x="6818447" y="2561644"/>
            <a:chExt cx="2228734" cy="2073266"/>
          </a:xfrm>
        </p:grpSpPr>
        <p:pic>
          <p:nvPicPr>
            <p:cNvPr id="1026" name="Picture 2" descr="QR code">
              <a:extLst>
                <a:ext uri="{FF2B5EF4-FFF2-40B4-BE49-F238E27FC236}">
                  <a16:creationId xmlns:a16="http://schemas.microsoft.com/office/drawing/2014/main" id="{9BF314C4-AB01-3F01-9027-12CCF59E1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458" y="2561644"/>
              <a:ext cx="1734712" cy="173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7DBFF7-6EED-4205-C158-9CED9887910D}"/>
                </a:ext>
              </a:extLst>
            </p:cNvPr>
            <p:cNvSpPr txBox="1"/>
            <p:nvPr/>
          </p:nvSpPr>
          <p:spPr>
            <a:xfrm>
              <a:off x="6818447" y="4296356"/>
              <a:ext cx="2228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0" dirty="0">
                  <a:solidFill>
                    <a:schemeClr val="bg1"/>
                  </a:solidFill>
                  <a:effectLst/>
                  <a:latin typeface="system-ui"/>
                </a:rPr>
                <a:t>acook.io/pesterplaylist</a:t>
              </a:r>
              <a:endParaRPr 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8908A82-14C7-DD48-8039-41FFDAB6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583" y="3898891"/>
            <a:ext cx="3240000" cy="1901987"/>
          </a:xfrm>
          <a:prstGeom prst="rect">
            <a:avLst/>
          </a:prstGeom>
        </p:spPr>
      </p:pic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EE8E545A-635A-D985-FE8A-E527543C9480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2563446" y="2102338"/>
            <a:ext cx="5048781" cy="590643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7193433-0B73-B84A-3E7F-4A6D006C0C2B}"/>
              </a:ext>
            </a:extLst>
          </p:cNvPr>
          <p:cNvSpPr/>
          <p:nvPr/>
        </p:nvSpPr>
        <p:spPr>
          <a:xfrm>
            <a:off x="811165" y="1899137"/>
            <a:ext cx="1660593" cy="453052"/>
          </a:xfrm>
          <a:prstGeom prst="rect">
            <a:avLst/>
          </a:prstGeom>
          <a:noFill/>
          <a:ln w="127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3FFD40-809A-2630-D4D5-EB3BB35284C1}"/>
              </a:ext>
            </a:extLst>
          </p:cNvPr>
          <p:cNvSpPr/>
          <p:nvPr/>
        </p:nvSpPr>
        <p:spPr>
          <a:xfrm>
            <a:off x="811165" y="2478395"/>
            <a:ext cx="3544935" cy="533734"/>
          </a:xfrm>
          <a:prstGeom prst="rect">
            <a:avLst/>
          </a:prstGeom>
          <a:noFill/>
          <a:ln w="127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088AE-235F-68F2-B99A-37726CB80A8E}"/>
              </a:ext>
            </a:extLst>
          </p:cNvPr>
          <p:cNvSpPr/>
          <p:nvPr/>
        </p:nvSpPr>
        <p:spPr>
          <a:xfrm>
            <a:off x="811165" y="3093244"/>
            <a:ext cx="2611485" cy="1148556"/>
          </a:xfrm>
          <a:prstGeom prst="rect">
            <a:avLst/>
          </a:prstGeom>
          <a:noFill/>
          <a:ln w="127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DE6D3D-49C0-903F-7D87-5FDB73CDEA71}"/>
              </a:ext>
            </a:extLst>
          </p:cNvPr>
          <p:cNvSpPr/>
          <p:nvPr/>
        </p:nvSpPr>
        <p:spPr>
          <a:xfrm>
            <a:off x="805632" y="4368006"/>
            <a:ext cx="3240000" cy="1148556"/>
          </a:xfrm>
          <a:prstGeom prst="rect">
            <a:avLst/>
          </a:prstGeom>
          <a:noFill/>
          <a:ln w="127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C85C0C-28D0-F610-1255-D9FE8C669A7A}"/>
              </a:ext>
            </a:extLst>
          </p:cNvPr>
          <p:cNvSpPr/>
          <p:nvPr/>
        </p:nvSpPr>
        <p:spPr>
          <a:xfrm>
            <a:off x="800917" y="5597677"/>
            <a:ext cx="1866083" cy="523723"/>
          </a:xfrm>
          <a:prstGeom prst="rect">
            <a:avLst/>
          </a:prstGeom>
          <a:noFill/>
          <a:ln w="12700"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0775-3A66-A292-4C4F-45DEFAA1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codaamok.build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BEF5B-8ED7-947C-0EA4-5442589EF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Rough overview of its process</a:t>
            </a:r>
          </a:p>
        </p:txBody>
      </p:sp>
    </p:spTree>
    <p:extLst>
      <p:ext uri="{BB962C8B-B14F-4D97-AF65-F5344CB8AC3E}">
        <p14:creationId xmlns:p14="http://schemas.microsoft.com/office/powerpoint/2010/main" val="360256469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b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 - no QR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2" ma:contentTypeDescription="Create a new document." ma:contentTypeScope="" ma:versionID="0ad913b7afbe0dbc35de55cc3caec6aa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acef38a848af31f044c29f791bbe99b1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4563f563-c449-4e77-a40e-5b9e0aaf3585"/>
    <ds:schemaRef ds:uri="5b653a37-a943-418c-a7e6-aa09ee196dc6"/>
    <ds:schemaRef ds:uri="77a6bfb6-2998-4a23-879f-63f0920c2601"/>
    <ds:schemaRef ds:uri="bd297347-8c74-4a03-a42f-06ff7841fbbf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1AB816A-8A03-424A-861B-638C91F8BD55}">
  <ds:schemaRefs>
    <ds:schemaRef ds:uri="5b653a37-a943-418c-a7e6-aa09ee196dc6"/>
    <ds:schemaRef ds:uri="bd297347-8c74-4a03-a42f-06ff7841fb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179</Words>
  <Application>Microsoft Office PowerPoint</Application>
  <PresentationFormat>Widescreen</PresentationFormat>
  <Paragraphs>49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system-ui</vt:lpstr>
      <vt:lpstr>Wingdings</vt:lpstr>
      <vt:lpstr>Title</vt:lpstr>
      <vt:lpstr>Speaker's slide</vt:lpstr>
      <vt:lpstr>abc</vt:lpstr>
      <vt:lpstr>Content</vt:lpstr>
      <vt:lpstr>1_Content - no QR</vt:lpstr>
      <vt:lpstr>PowerPoint Presentation</vt:lpstr>
      <vt:lpstr>PowerPoint Presentation</vt:lpstr>
      <vt:lpstr>PowerPoint Presentation</vt:lpstr>
      <vt:lpstr>Introduction to CI/CD Pipelines</vt:lpstr>
      <vt:lpstr>PowerPoint Presentation</vt:lpstr>
      <vt:lpstr>Why?</vt:lpstr>
      <vt:lpstr>Services – “CI runners”</vt:lpstr>
      <vt:lpstr>Community modules</vt:lpstr>
      <vt:lpstr>codaamok.build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Adam</cp:lastModifiedBy>
  <cp:revision>99</cp:revision>
  <dcterms:created xsi:type="dcterms:W3CDTF">2022-05-02T14:38:43Z</dcterms:created>
  <dcterms:modified xsi:type="dcterms:W3CDTF">2023-03-02T13:48:52Z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